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Amatic SC"/>
      <p:regular r:id="rId28"/>
      <p:bold r:id="rId29"/>
    </p:embeddedFont>
    <p:embeddedFont>
      <p:font typeface="Source Code Pr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4" roundtripDataSignature="AMtx7mgeJ8+4iSdoK2pYdynShsK9Bi0Y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A435E2-D461-4D11-9AD0-1E414D8563EF}">
  <a:tblStyle styleId="{41A435E2-D461-4D11-9AD0-1E414D8563E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AmaticSC-regular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AmaticSC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SourceCodePro-bold.fntdata"/><Relationship Id="rId30" Type="http://schemas.openxmlformats.org/officeDocument/2006/relationships/font" Target="fonts/SourceCodePro-regular.fntdata"/><Relationship Id="rId11" Type="http://schemas.openxmlformats.org/officeDocument/2006/relationships/slide" Target="slides/slide5.xml"/><Relationship Id="rId33" Type="http://schemas.openxmlformats.org/officeDocument/2006/relationships/font" Target="fonts/SourceCodePro-boldItalic.fntdata"/><Relationship Id="rId10" Type="http://schemas.openxmlformats.org/officeDocument/2006/relationships/slide" Target="slides/slide4.xml"/><Relationship Id="rId32" Type="http://schemas.openxmlformats.org/officeDocument/2006/relationships/font" Target="fonts/SourceCodePr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Название команды родилось не случайно. Оно отражает наше коллективное видение будущего. И расшифровывается как нелинейное образование.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0" name="Google Shape;210;p1:notes"/>
          <p:cNvSpPr/>
          <p:nvPr>
            <p:ph idx="2" type="sldImg"/>
          </p:nvPr>
        </p:nvSpPr>
        <p:spPr>
          <a:xfrm>
            <a:off x="217488" y="812800"/>
            <a:ext cx="7121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Деятельностью, объединяющей участников нашей экосистемы, становится создание образовательного продукта. Эта деятельность позволяет людям развиваться в двух полях - в поле мышления и поле деятельности. Этот процесс сопровождает лесник, который помогает с формулировкой запроса и рефлексией, выстраивает взаимодействие и удерживает динамику процесса и рамку ценностей.</a:t>
            </a:r>
            <a:br>
              <a:rPr lang="ru-RU" sz="1000">
                <a:latin typeface="Arial"/>
                <a:ea typeface="Arial"/>
                <a:cs typeface="Arial"/>
                <a:sym typeface="Arial"/>
              </a:rPr>
            </a:br>
            <a:r>
              <a:rPr lang="ru-RU" sz="1000">
                <a:latin typeface="Arial"/>
                <a:ea typeface="Arial"/>
                <a:cs typeface="Arial"/>
                <a:sym typeface="Arial"/>
              </a:rPr>
              <a:t>Создание ценного конечного продукта каждым участником экосистемы позволит ученикам  решать проблемы школы, переходя из потребителей в соавторов.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90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Образовательный продукт формируется благодаря рефлексии, в результате которой получается три набора знаний: знание о себе, знание для действия, знание для других. На их пересечении получается ОП.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ОП всегда направлен на прирост у других участников экосистемы внешних результатов или внутренних ресурсов.</a:t>
            </a:r>
            <a:br>
              <a:rPr lang="ru-RU" sz="1000">
                <a:latin typeface="Arial"/>
                <a:ea typeface="Arial"/>
                <a:cs typeface="Arial"/>
                <a:sym typeface="Arial"/>
              </a:rPr>
            </a:br>
            <a:r>
              <a:rPr lang="ru-RU" sz="1000">
                <a:latin typeface="Arial"/>
                <a:ea typeface="Arial"/>
                <a:cs typeface="Arial"/>
                <a:sym typeface="Arial"/>
              </a:rPr>
              <a:t>в работе Психология искусства Психология искусства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Лев Семенович Выготский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Только ценой великой работы художника может быть достигнут этот метаморфоз, это возвышение чувств. Но сама работа эта скрыта от исследователя, так же как она скрыта и от самонаблюдения художника. Перед исследователем не сама эта работа, а ее продукт – художественное произведение, в структуре которого она кристаллизовалась. Это очень точный тезис: человеческая деятельность не испаряется, не исчезает в своем продукте; она лишь переходит в нем из формы движения в форму бытия или предметности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На данном слайде вы можете видеть отличия ОП  в нашем понимании от БП на примере реальных проектов после проведенной конференции.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В рамках экосистемы субъекты создают образовательные продукты и делятся ими с остальными.  А также принимают участие в коллективных проектах и прокачивают свои знания/умения/навыки, осваивая образовательные продукты других участников.</a:t>
            </a:r>
            <a:endParaRPr sz="1000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Новые типы социального взаимодействия (самообучающиеся группы, горизонтальное взаимодействие).</a:t>
            </a:r>
            <a:endParaRPr sz="10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Ежегодно в стране  проводится большое количество образовательных мероприятий: фестивалей, проектных конференций и т.п. Только в одной Калужской области на 2020 год запланировано более 30 областных образовательных мероприятий.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Но какая часть этих мероприятий становится началом нового экосистемного взаимодействия?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Уникальная технология рефлексии.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Классическая схема рефлексия сложна для ребенка, которому нужно остановить свою деятельность, выдохнуть, обсудить с друзьями и только после переходить к собственно рефлексии.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Мы в нашей схеме предлагаем достроить содержательную рефлексию новыми этапами: </a:t>
            </a:r>
            <a:r>
              <a:rPr b="1"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шеринга</a:t>
            </a: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(выпустить пар, поговорить об эмоциях) и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дебрифинга</a:t>
            </a: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растождествить, (отделить) себя от занимаемой деятельности и позиции (выйти из роли), для того, чтобы, восстановив самоопределение, выйти на субъектный уровень в поле мышления, и начать анализировать в том числе, свои мотивы и цели).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 такой рефлексии участник выходит с новой целью для деятельности. И начинает понимать, как планировать её таким образом, чтобы провести последующую рефлексию. (например, начинать с конструирования замысла).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качестве пилота мы рассматриваем рефлексию по итогам прошедшей 4 ноября конференции, на которой дети представляли 47 результатов проектной и исследовательской деятельности.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следующий шаг для проектирования дальнейшего экосистемного взаимодействия.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Мы поставили перед собой следующие цели и задачи. </a:t>
            </a: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lang="ru-RU" sz="700">
                <a:solidFill>
                  <a:srgbClr val="4454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ru-RU" sz="10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У нас будет человек, который проходит рефлексивные такты, и в какие-то моменты мы будем с ним определять его маршрут. Поддерживая его на поворотах, мы можем что-то корректировать. Мы делимся с ним замыслом,  разворачиваем картину, которую он прожил на себе, а потом делаем ход.</a:t>
            </a:r>
            <a:endParaRPr sz="1000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lang="ru-RU" sz="700">
                <a:solidFill>
                  <a:srgbClr val="44546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ru-RU" sz="10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Мастер рефлексии держит схему, вместе с участником идёт.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92" name="Google Shape;392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5" name="Google Shape;405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6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0" name="Google Shape;420;p16:notes"/>
          <p:cNvSpPr/>
          <p:nvPr>
            <p:ph idx="2" type="sldImg"/>
          </p:nvPr>
        </p:nvSpPr>
        <p:spPr>
          <a:xfrm>
            <a:off x="217488" y="812800"/>
            <a:ext cx="7121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За время работы над проектом мы получили опыт реализации экосистемных принципов: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командного взаимодействия, создания собственного контента, ценного образовательного продукта.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Мы все пришли с разным бэкграундом, с разными идеями, но сконструировав совместное видение будущего, перешли грань от потребителей образовательных услуг к авторам, взаимодействующим на принципах равный-равному.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Мы убедились, что деятельностный подход к образованию является наиболее эффективным, и применили эти знания для создания нашего проекта.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И хотели бы поблагодарить наших руководителей, экспертов, организаторов.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Антонина Болотова,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Заславский Илья,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Баранников Кирилл,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Анна Дыченко, 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Михаил Забелин</a:t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700">
                <a:latin typeface="Arial"/>
                <a:ea typeface="Arial"/>
                <a:cs typeface="Arial"/>
                <a:sym typeface="Arial"/>
              </a:rPr>
              <a:t>Четверухина Гульнара</a:t>
            </a:r>
            <a:endParaRPr/>
          </a:p>
        </p:txBody>
      </p:sp>
      <p:sp>
        <p:nvSpPr>
          <p:cNvPr id="431" name="Google Shape;431;p17:notes"/>
          <p:cNvSpPr/>
          <p:nvPr>
            <p:ph idx="2" type="sldImg"/>
          </p:nvPr>
        </p:nvSpPr>
        <p:spPr>
          <a:xfrm>
            <a:off x="217488" y="812800"/>
            <a:ext cx="7121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«Как сказал теннисист Артур Эш: «За счет того, что мы получаем от жизни, мы поддерживаем существование. Из того, что мы отдаем, мы создаем нашу жизнь»</a:t>
            </a:r>
            <a:endParaRPr sz="1000">
              <a:solidFill>
                <a:srgbClr val="2021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Мы проектировали экосистему Д-Б с установкой, что давать что-то миру и </a:t>
            </a:r>
            <a:r>
              <a:rPr b="1" lang="ru-RU" sz="1000">
                <a:latin typeface="Arial"/>
                <a:ea typeface="Arial"/>
                <a:cs typeface="Arial"/>
                <a:sym typeface="Arial"/>
              </a:rPr>
              <a:t>создавать/отдыввть</a:t>
            </a:r>
            <a:r>
              <a:rPr lang="ru-RU" sz="1000">
                <a:latin typeface="Arial"/>
                <a:ea typeface="Arial"/>
                <a:cs typeface="Arial"/>
                <a:sym typeface="Arial"/>
              </a:rPr>
              <a:t> так же важно, как и получать.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мы пытались продумать и выстроить систему образовательных взаимоотношений, где любой человек, вне зависимости от возраста может стать равноправным участником. Но обожглись об проблему безопасности, которую, фактически, так и не смогли решить.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Психология искусства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Лев Семенович Выготский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/>
              <a:t>Шекспир потрудился за нас, отыскивая к идее ревности соответствующий ей образ Отелло. Все наслаждение, которое мы испытываем, читая Отелло, без остатка сводится к приятному пользованию чужим трудом и к даровому употреблению чужого творческого труда.</a:t>
            </a:r>
            <a:endParaRPr/>
          </a:p>
        </p:txBody>
      </p:sp>
      <p:sp>
        <p:nvSpPr>
          <p:cNvPr id="221" name="Google Shape;221;p2:notes"/>
          <p:cNvSpPr/>
          <p:nvPr>
            <p:ph idx="2" type="sldImg"/>
          </p:nvPr>
        </p:nvSpPr>
        <p:spPr>
          <a:xfrm>
            <a:off x="217488" y="812800"/>
            <a:ext cx="7121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:notes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При проектировании для нас была важна текущая ситуация в российском образовании и те боли, которые актуальны для ее участников - и для нас в том числе.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Например, данные о том, что нравится учиться в школе только 28% обучающихся</a:t>
            </a:r>
            <a:endParaRPr sz="800"/>
          </a:p>
        </p:txBody>
      </p:sp>
      <p:sp>
        <p:nvSpPr>
          <p:cNvPr id="234" name="Google Shape;234;p3:notes"/>
          <p:cNvSpPr/>
          <p:nvPr>
            <p:ph idx="2" type="sldImg"/>
          </p:nvPr>
        </p:nvSpPr>
        <p:spPr>
          <a:xfrm>
            <a:off x="217488" y="812800"/>
            <a:ext cx="7121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Сравнивая ситуацию, как мы ее видим сейчас, с желаемой, мы получили такие результаты. На наш взгляд, ключевыми разрывами становятся...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Индивидуализация: Вадим Розин персонализация и индивидуализация – это разные понятия: в первом случае акцент делается на развитие личности, а во втором – на создание среды и условий для ее развития.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>
                <a:solidFill>
                  <a:srgbClr val="1A1A1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Александр Асмолов </a:t>
            </a:r>
            <a:r>
              <a:rPr b="1" lang="ru-RU" sz="100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“Индивидом рождаются, личностью становятся, индивидуальность отстаивают”</a:t>
            </a:r>
            <a:endParaRPr sz="1000">
              <a:solidFill>
                <a:srgbClr val="1A1A1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Нам кажется, что некоторые навыки, которые должны сформироваться у ребенка для его успешного существования в будущем, не вписываются в процесс школьного обучения (частично из-за того, что сложно поддаются измерению), а иногда их развитие вообще не предусматривается в процессе обучения в школе.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Решить проблему, связанную с возможным устареванием и неактуальностью образования из-за высокой скорости изменений в мире и неопределенной картины будущего невозможно в текущей парадигме образования, потому что​ заранее спроектированные программы, нацеленные на последовательное обучение чему-то (какими качественными они бы ни были), не могут “переобуваться в прыжке”​ и быстро перестраиваться и потому, что их проектируют люди, опирающиеся на свой прошлый опыт (и если они даже понимают, что нужно их создавать, исходя из представлений о будущем, они не могут с уверенностью предположить, каким оно будет, и спроектировать программу под него) Возможно, единственный способ избежать этого - это внести в образование такой запас гибкости, который позволил бы сделать его каким угодно, меняющимся на ходу, и создаваемым, в том числе, самими учениками с учетом их текущих представлений о будущем.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То есть, то, что мы хотим сделать, предлагая индивидуальную экосистему в самоорганизующемся пространстве каждому. С регулярной рефлексией с целью переосмысления целей, ценностей, смыслов, задач, своей роли и т д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То есть, во-первых, школьное образование создаётся нынешним поколением для будущего - и при этом, как правило, обеспечивает преемственность предыдущего опыта (что само по себе хорошо, но препятствует серьёзной модернизации: образование воспроизводит само себя с незначительными изменениями)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Во-вторых, есть неразрешимое (кмк) противоречие : с одной стороны, необходимость поставить цели образования и выстраивать его соответственно им, с другой стороны - невозможность однозначно поставить эти цели в условиях vuca-мира.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Попутно мы решаем такие задачи: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- сглаживание неравенства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- нехватка ресурсов (материальных и человеческих)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- персонализация, взращивание субъектности, осознанного отношения к образованию.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Коммуникация и креативность само собой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latin typeface="Arial"/>
                <a:ea typeface="Arial"/>
                <a:cs typeface="Arial"/>
                <a:sym typeface="Arial"/>
              </a:rPr>
              <a:t>В поле свободы и ответственности))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6" name="Google Shape;286;p6:notes"/>
          <p:cNvSpPr/>
          <p:nvPr>
            <p:ph idx="2" type="sldImg"/>
          </p:nvPr>
        </p:nvSpPr>
        <p:spPr>
          <a:xfrm>
            <a:off x="217488" y="812800"/>
            <a:ext cx="71214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/>
          <p:nvPr>
            <p:ph idx="1" type="body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Так, одной из самых важных проблем, стоявших в центре внимания нашей группы, стало несоответствие поля возможностей существующей образовательной системы интересам и запросам конкретного индивида. </a:t>
            </a:r>
            <a:r>
              <a:rPr lang="ru-RU" sz="10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Вследствие стандартизации перестали учитываться индивидуальные склонности детей к разным предметам, особенности развития, культурный бэкграунд.</a:t>
            </a:r>
            <a:endParaRPr sz="10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Чтобы решить эту проблему, нам нужны другие подходы к образованию.</a:t>
            </a:r>
            <a:br>
              <a:rPr lang="ru-RU" sz="1000">
                <a:latin typeface="Arial"/>
                <a:ea typeface="Arial"/>
                <a:cs typeface="Arial"/>
                <a:sym typeface="Arial"/>
              </a:rPr>
            </a:br>
            <a:r>
              <a:rPr lang="ru-RU" sz="1000">
                <a:latin typeface="Arial"/>
                <a:ea typeface="Arial"/>
                <a:cs typeface="Arial"/>
                <a:sym typeface="Arial"/>
              </a:rPr>
              <a:t>В центре - человек, ребенок. Синим показаны его потребности, способности и желания, которые у каждого человека очень разные. Современная система образования (на данном слайде она представлена пунктирным квадратом) во многом не отвечает потребностям каждого отдельно взятого человека - в чем=то дает ему больше, чем он может переварить, а в чем-то ограничивает его, хотя он может достичь большего. фиолетовые кружочки - возможности, которых он может достичь, если его образование будет отвечать его индивидуальным потребностям, И наша экосистема задумана, чтобы помочь ему до них дотянуться. Здесь она показана зеленым цветом.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●</a:t>
            </a:r>
            <a:r>
              <a:rPr lang="ru-RU" sz="700"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ru-RU" sz="1000">
                <a:latin typeface="Arial"/>
                <a:ea typeface="Arial"/>
                <a:cs typeface="Arial"/>
                <a:sym typeface="Arial"/>
              </a:rPr>
              <a:t>Ограничения - финансовые, географические, социальные, возрастные и т.д.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7:notes"/>
          <p:cNvSpPr/>
          <p:nvPr>
            <p:ph idx="2" type="sldImg"/>
          </p:nvPr>
        </p:nvSpPr>
        <p:spPr>
          <a:xfrm>
            <a:off x="217488" y="812800"/>
            <a:ext cx="71214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Нашей ставкой становится организация среды возможностей, позволяющей самоопределиться, сформулировать  образовательный запрос и реализовать его через совместную деятельность с горизонтальными связями между участниками, основанной на определенных </a:t>
            </a:r>
            <a:r>
              <a:rPr b="1" lang="ru-RU" sz="1000">
                <a:latin typeface="Arial"/>
                <a:ea typeface="Arial"/>
                <a:cs typeface="Arial"/>
                <a:sym typeface="Arial"/>
              </a:rPr>
              <a:t>принципах</a:t>
            </a:r>
            <a:r>
              <a:rPr lang="ru-RU" sz="1000">
                <a:latin typeface="Arial"/>
                <a:ea typeface="Arial"/>
                <a:cs typeface="Arial"/>
                <a:sym typeface="Arial"/>
              </a:rPr>
              <a:t>, дающей разные </a:t>
            </a:r>
            <a:r>
              <a:rPr b="1" lang="ru-RU" sz="1000">
                <a:latin typeface="Arial"/>
                <a:ea typeface="Arial"/>
                <a:cs typeface="Arial"/>
                <a:sym typeface="Arial"/>
              </a:rPr>
              <a:t>возможности</a:t>
            </a:r>
            <a:r>
              <a:rPr lang="ru-RU" sz="1000">
                <a:latin typeface="Arial"/>
                <a:ea typeface="Arial"/>
                <a:cs typeface="Arial"/>
                <a:sym typeface="Arial"/>
              </a:rPr>
              <a:t> и способствующей формированию осознанного отношения к своему образованию.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000">
                <a:latin typeface="Arial"/>
                <a:ea typeface="Arial"/>
                <a:cs typeface="Arial"/>
                <a:sym typeface="Arial"/>
              </a:rPr>
              <a:t>Вариантом такой институции является образовательная экосистема 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2" name="Google Shape;72;p3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4" name="Google Shape;74;p3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8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0" name="Google Shape;90;p38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1" name="Google Shape;91;p3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9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9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3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3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0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2"/>
          <p:cNvSpPr txBox="1"/>
          <p:nvPr>
            <p:ph type="title"/>
          </p:nvPr>
        </p:nvSpPr>
        <p:spPr>
          <a:xfrm>
            <a:off x="895351" y="1320800"/>
            <a:ext cx="103992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42"/>
          <p:cNvSpPr txBox="1"/>
          <p:nvPr>
            <p:ph idx="12" type="sldNum"/>
          </p:nvPr>
        </p:nvSpPr>
        <p:spPr>
          <a:xfrm>
            <a:off x="11319933" y="6242049"/>
            <a:ext cx="7281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33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5" name="Google Shape;125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2" name="Google Shape;132;p4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3" name="Google Shape;133;p4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25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25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25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25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4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7" name="Google Shape;137;p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8" name="Google Shape;138;p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9" name="Google Shape;139;p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3" name="Google Shape;143;p45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5" name="Google Shape;145;p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6" name="Google Shape;146;p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9" name="Google Shape;149;p46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0" name="Google Shape;150;p46"/>
          <p:cNvSpPr txBox="1"/>
          <p:nvPr>
            <p:ph idx="2" type="body"/>
          </p:nvPr>
        </p:nvSpPr>
        <p:spPr>
          <a:xfrm>
            <a:off x="839788" y="2505075"/>
            <a:ext cx="5157900" cy="3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51" name="Google Shape;151;p46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p46"/>
          <p:cNvSpPr txBox="1"/>
          <p:nvPr>
            <p:ph idx="4" type="body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53" name="Google Shape;153;p4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4" name="Google Shape;154;p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5" name="Google Shape;155;p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8" name="Google Shape;158;p4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9" name="Google Shape;159;p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0" name="Google Shape;160;p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3" name="Google Shape;163;p4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4" name="Google Shape;164;p4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9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7" name="Google Shape;167;p49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8" name="Google Shape;168;p49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69" name="Google Shape;169;p4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0" name="Google Shape;170;p4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1" name="Google Shape;171;p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0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4" name="Google Shape;174;p50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50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/>
        </p:txBody>
      </p:sp>
      <p:sp>
        <p:nvSpPr>
          <p:cNvPr id="176" name="Google Shape;176;p5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7" name="Google Shape;177;p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8" name="Google Shape;178;p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1" name="Google Shape;181;p51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2" name="Google Shape;182;p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3" name="Google Shape;183;p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4" name="Google Shape;184;p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7" name="Google Shape;187;p5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88" name="Google Shape;188;p5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9" name="Google Shape;189;p5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0" name="Google Shape;190;p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льзовательский макет">
  <p:cSld name="Пользовательский макет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3"/>
          <p:cNvSpPr txBox="1"/>
          <p:nvPr>
            <p:ph type="title"/>
          </p:nvPr>
        </p:nvSpPr>
        <p:spPr>
          <a:xfrm>
            <a:off x="895351" y="1320800"/>
            <a:ext cx="103992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3" name="Google Shape;193;p53"/>
          <p:cNvSpPr txBox="1"/>
          <p:nvPr>
            <p:ph idx="12" type="sldNum"/>
          </p:nvPr>
        </p:nvSpPr>
        <p:spPr>
          <a:xfrm>
            <a:off x="11319933" y="6242049"/>
            <a:ext cx="7281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AUTOLAYOUT_5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6"/>
          <p:cNvSpPr/>
          <p:nvPr/>
        </p:nvSpPr>
        <p:spPr>
          <a:xfrm>
            <a:off x="4455067" y="419833"/>
            <a:ext cx="7315200" cy="601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6"/>
          <p:cNvSpPr/>
          <p:nvPr/>
        </p:nvSpPr>
        <p:spPr>
          <a:xfrm>
            <a:off x="0" y="0"/>
            <a:ext cx="4064100" cy="68580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/>
          <p:nvPr/>
        </p:nvSpPr>
        <p:spPr>
          <a:xfrm>
            <a:off x="4455067" y="419833"/>
            <a:ext cx="7315200" cy="151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6"/>
          <p:cNvSpPr txBox="1"/>
          <p:nvPr>
            <p:ph type="title"/>
          </p:nvPr>
        </p:nvSpPr>
        <p:spPr>
          <a:xfrm>
            <a:off x="464400" y="570933"/>
            <a:ext cx="3135300" cy="58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b="1" sz="3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" name="Google Shape;34;p26"/>
          <p:cNvSpPr txBox="1"/>
          <p:nvPr>
            <p:ph idx="1" type="body"/>
          </p:nvPr>
        </p:nvSpPr>
        <p:spPr>
          <a:xfrm>
            <a:off x="4719100" y="791867"/>
            <a:ext cx="6787200" cy="53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900"/>
              <a:buChar char="•"/>
              <a:defRPr sz="1900">
                <a:solidFill>
                  <a:srgbClr val="666666"/>
                </a:solidFill>
              </a:defRPr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666666"/>
              </a:buClr>
              <a:buSzPts val="1600"/>
              <a:buChar char="•"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35" name="Google Shape;35;p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4"/>
          <p:cNvSpPr txBox="1"/>
          <p:nvPr>
            <p:ph idx="1" type="body"/>
          </p:nvPr>
        </p:nvSpPr>
        <p:spPr>
          <a:xfrm>
            <a:off x="426000" y="56407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matic SC"/>
              <a:buNone/>
              <a:defRPr b="1" sz="3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96" name="Google Shape;196;p54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>
                <a:solidFill>
                  <a:srgbClr val="A625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99" name="Google Shape;199;p5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00" name="Google Shape;200;p55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" name="Google Shape;202;p56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56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56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p56"/>
          <p:cNvSpPr txBox="1"/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6" name="Google Shape;206;p56"/>
          <p:cNvSpPr txBox="1"/>
          <p:nvPr>
            <p:ph idx="1" type="body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207" name="Google Shape;207;p56"/>
          <p:cNvSpPr txBox="1"/>
          <p:nvPr>
            <p:ph idx="12" type="sldNum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>
                <a:solidFill>
                  <a:srgbClr val="A6259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5" name="Google Shape;45;p30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6" name="Google Shape;46;p30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AUTOLAYOUT_9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2"/>
          <p:cNvSpPr txBox="1"/>
          <p:nvPr>
            <p:ph type="title"/>
          </p:nvPr>
        </p:nvSpPr>
        <p:spPr>
          <a:xfrm rot="-5400000">
            <a:off x="-827067" y="2396667"/>
            <a:ext cx="5418900" cy="200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None/>
              <a:defRPr b="1" sz="64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3468000" y="691833"/>
            <a:ext cx="7884300" cy="5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 sz="2100">
                <a:solidFill>
                  <a:schemeClr val="dk2"/>
                </a:solidFill>
              </a:defRPr>
            </a:lvl1pPr>
            <a:lvl2pPr indent="-38100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1900">
                <a:solidFill>
                  <a:schemeClr val="dk2"/>
                </a:solidFill>
              </a:defRPr>
            </a:lvl2pPr>
            <a:lvl3pPr indent="-35560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1900"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Char char="•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62" name="Google Shape;62;p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"/>
          <p:cNvSpPr/>
          <p:nvPr/>
        </p:nvSpPr>
        <p:spPr>
          <a:xfrm>
            <a:off x="1343900" y="720433"/>
            <a:ext cx="9518100" cy="5424300"/>
          </a:xfrm>
          <a:prstGeom prst="roundRect">
            <a:avLst>
              <a:gd fmla="val 8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"/>
          <p:cNvSpPr/>
          <p:nvPr/>
        </p:nvSpPr>
        <p:spPr>
          <a:xfrm>
            <a:off x="1343900" y="199650"/>
            <a:ext cx="9518100" cy="646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38808" y="664742"/>
            <a:ext cx="7328183" cy="151206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"/>
          <p:cNvSpPr txBox="1"/>
          <p:nvPr>
            <p:ph idx="1" type="subTitle"/>
          </p:nvPr>
        </p:nvSpPr>
        <p:spPr>
          <a:xfrm>
            <a:off x="3414650" y="5114150"/>
            <a:ext cx="72474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 sz="2100">
                <a:latin typeface="Arial"/>
                <a:ea typeface="Arial"/>
                <a:cs typeface="Arial"/>
                <a:sym typeface="Arial"/>
              </a:rPr>
              <a:t>Группа «НлО», 08/06/21 </a:t>
            </a:r>
            <a:endParaRPr sz="2100"/>
          </a:p>
        </p:txBody>
      </p:sp>
      <p:pic>
        <p:nvPicPr>
          <p:cNvPr id="217" name="Google Shape;217;p1"/>
          <p:cNvPicPr preferRelativeResize="0"/>
          <p:nvPr/>
        </p:nvPicPr>
        <p:blipFill rotWithShape="1">
          <a:blip r:embed="rId5">
            <a:alphaModFix/>
          </a:blip>
          <a:srcRect b="168" l="0" r="0" t="179"/>
          <a:stretch/>
        </p:blipFill>
        <p:spPr>
          <a:xfrm>
            <a:off x="2051650" y="4634076"/>
            <a:ext cx="1291275" cy="116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"/>
          <p:cNvSpPr txBox="1"/>
          <p:nvPr>
            <p:ph type="ctrTitle"/>
          </p:nvPr>
        </p:nvSpPr>
        <p:spPr>
          <a:xfrm>
            <a:off x="2337750" y="2835200"/>
            <a:ext cx="8499600" cy="23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ru-R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Разработка структуры взаимодействия участников образовательной экосистемы на примере практик взаимообучения</a:t>
            </a:r>
            <a:endParaRPr b="1" sz="7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0"/>
          <p:cNvPicPr preferRelativeResize="0"/>
          <p:nvPr/>
        </p:nvPicPr>
        <p:blipFill rotWithShape="1">
          <a:blip r:embed="rId3">
            <a:alphaModFix/>
          </a:blip>
          <a:srcRect b="7778" l="0" r="0" t="8657"/>
          <a:stretch/>
        </p:blipFill>
        <p:spPr>
          <a:xfrm>
            <a:off x="4538025" y="769725"/>
            <a:ext cx="7065101" cy="590385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0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0"/>
          <p:cNvSpPr txBox="1"/>
          <p:nvPr>
            <p:ph idx="1" type="body"/>
          </p:nvPr>
        </p:nvSpPr>
        <p:spPr>
          <a:xfrm>
            <a:off x="587150" y="1581152"/>
            <a:ext cx="3592500" cy="41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06400" lvl="0" marL="609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Объединяющая цель - деятельность, направленная на создание образовательного продукта </a:t>
            </a:r>
            <a:r>
              <a:rPr b="1"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(ОП)</a:t>
            </a:r>
            <a:r>
              <a:rPr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ru-RU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Живое общение, основанное на новых типах социального взаимодействия 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ru-RU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Умение переключаться в различные сборки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60960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ru-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 с образом будущего 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0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0"/>
          <p:cNvSpPr txBox="1"/>
          <p:nvPr>
            <p:ph idx="12" type="sldNum"/>
          </p:nvPr>
        </p:nvSpPr>
        <p:spPr>
          <a:xfrm>
            <a:off x="11584799" y="6269725"/>
            <a:ext cx="40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ru-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0"/>
          <p:cNvSpPr txBox="1"/>
          <p:nvPr/>
        </p:nvSpPr>
        <p:spPr>
          <a:xfrm>
            <a:off x="688200" y="-75"/>
            <a:ext cx="74052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ru-RU" sz="2700" u="none" cap="none" strike="noStrike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Образовательная деятельность</a:t>
            </a:r>
            <a:endParaRPr b="1" i="0" sz="2700" u="none" cap="none" strike="noStrike">
              <a:solidFill>
                <a:srgbClr val="A6259D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349" name="Google Shape;349;p10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975" y="745850"/>
            <a:ext cx="7762073" cy="578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1"/>
          <p:cNvSpPr txBox="1"/>
          <p:nvPr>
            <p:ph idx="1" type="body"/>
          </p:nvPr>
        </p:nvSpPr>
        <p:spPr>
          <a:xfrm>
            <a:off x="779725" y="759600"/>
            <a:ext cx="3866400" cy="59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Продукт (базовый БП) 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то, чем можно пользоваться/ контент.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Образовательный продукт (ОП)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 направлен на прирост/развитие у других участников экосистемы внешних</a:t>
            </a: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 результатов или внутренних</a:t>
            </a: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**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 ресурсов: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внутренние ресурсы - в поле мышления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внешние результаты - в поле деятельности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при движении от мышления &gt;&gt; к деятельности внутренние ресурсы преобразуются через продуктивную деятельность в образовательный продукт. 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ОП основывается на трёх типах знания: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Знание о себе (для меня)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Знание о деятельности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9685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○"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Знание для других</a:t>
            </a:r>
            <a:endParaRPr b="1" sz="1300">
              <a:latin typeface="Arial"/>
              <a:ea typeface="Arial"/>
              <a:cs typeface="Arial"/>
              <a:sym typeface="Arial"/>
            </a:endParaRPr>
          </a:p>
          <a:p>
            <a:pPr indent="-196850" lvl="0" marL="228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b="1" lang="ru-RU" sz="1300">
                <a:latin typeface="Arial"/>
                <a:ea typeface="Arial"/>
                <a:cs typeface="Arial"/>
                <a:sym typeface="Arial"/>
              </a:rPr>
              <a:t>Ключевой</a:t>
            </a:r>
            <a:r>
              <a:rPr lang="ru-RU" sz="1300">
                <a:latin typeface="Arial"/>
                <a:ea typeface="Arial"/>
                <a:cs typeface="Arial"/>
                <a:sym typeface="Arial"/>
              </a:rPr>
              <a:t> механизм по созданию ОП -  рефлексия.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143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t/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1841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b="1" lang="ru-RU" sz="1100"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ru-RU" sz="1100">
                <a:latin typeface="Arial"/>
                <a:ea typeface="Arial"/>
                <a:cs typeface="Arial"/>
                <a:sym typeface="Arial"/>
              </a:rPr>
              <a:t> те, которые создаются и видны всем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841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b="1" lang="ru-RU" sz="1100">
                <a:latin typeface="Arial"/>
                <a:ea typeface="Arial"/>
                <a:cs typeface="Arial"/>
                <a:sym typeface="Arial"/>
              </a:rPr>
              <a:t>**</a:t>
            </a:r>
            <a:r>
              <a:rPr lang="ru-RU" sz="1100">
                <a:latin typeface="Arial"/>
                <a:ea typeface="Arial"/>
                <a:cs typeface="Arial"/>
                <a:sym typeface="Arial"/>
              </a:rPr>
              <a:t> личностные качества, которые развиваются в результате использования: компетентности</a:t>
            </a:r>
            <a:endParaRPr sz="1100"/>
          </a:p>
        </p:txBody>
      </p:sp>
      <p:sp>
        <p:nvSpPr>
          <p:cNvPr id="357" name="Google Shape;357;p11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9" name="Google Shape;359;p11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0" name="Google Shape;360;p11"/>
          <p:cNvSpPr txBox="1"/>
          <p:nvPr>
            <p:ph type="title"/>
          </p:nvPr>
        </p:nvSpPr>
        <p:spPr>
          <a:xfrm>
            <a:off x="688200" y="0"/>
            <a:ext cx="114687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27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Конструкция образовательного продукта (оп)</a:t>
            </a:r>
            <a:endParaRPr b="1" sz="2700">
              <a:solidFill>
                <a:srgbClr val="A625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 txBox="1"/>
          <p:nvPr>
            <p:ph idx="12" type="sldNum"/>
          </p:nvPr>
        </p:nvSpPr>
        <p:spPr>
          <a:xfrm>
            <a:off x="11584799" y="6269725"/>
            <a:ext cx="40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2"/>
          <p:cNvSpPr/>
          <p:nvPr/>
        </p:nvSpPr>
        <p:spPr>
          <a:xfrm>
            <a:off x="663725" y="920525"/>
            <a:ext cx="4596300" cy="601200"/>
          </a:xfrm>
          <a:prstGeom prst="rect">
            <a:avLst/>
          </a:prstGeom>
          <a:solidFill>
            <a:srgbClr val="6777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2"/>
          <p:cNvSpPr/>
          <p:nvPr/>
        </p:nvSpPr>
        <p:spPr>
          <a:xfrm>
            <a:off x="5259850" y="920525"/>
            <a:ext cx="6252000" cy="6012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2"/>
          <p:cNvSpPr txBox="1"/>
          <p:nvPr>
            <p:ph type="title"/>
          </p:nvPr>
        </p:nvSpPr>
        <p:spPr>
          <a:xfrm>
            <a:off x="688200" y="0"/>
            <a:ext cx="106656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7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Примеры отличия базового продукта от образовательного</a:t>
            </a:r>
            <a:endParaRPr b="1" sz="2700">
              <a:solidFill>
                <a:srgbClr val="A625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2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1" name="Google Shape;371;p12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2" name="Google Shape;372;p12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2"/>
          <p:cNvSpPr txBox="1"/>
          <p:nvPr>
            <p:ph idx="12" type="sldNum"/>
          </p:nvPr>
        </p:nvSpPr>
        <p:spPr>
          <a:xfrm>
            <a:off x="11687200" y="628015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aphicFrame>
        <p:nvGraphicFramePr>
          <p:cNvPr id="374" name="Google Shape;374;p12"/>
          <p:cNvGraphicFramePr/>
          <p:nvPr/>
        </p:nvGraphicFramePr>
        <p:xfrm>
          <a:off x="663725" y="92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{41A435E2-D461-4D11-9AD0-1E414D8563EF}</a:tableStyleId>
              </a:tblPr>
              <a:tblGrid>
                <a:gridCol w="396600"/>
                <a:gridCol w="4199525"/>
                <a:gridCol w="6251975"/>
              </a:tblGrid>
              <a:tr h="60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ru-RU" sz="2200" u="none" cap="none" strike="noStrike">
                          <a:solidFill>
                            <a:srgbClr val="FFFFFF"/>
                          </a:solidFill>
                        </a:rPr>
                        <a:t>Базовый продукт</a:t>
                      </a:r>
                      <a:endParaRPr b="1" sz="2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ru-RU" sz="2200" u="none" cap="none" strike="noStrike">
                          <a:solidFill>
                            <a:srgbClr val="FFFFFF"/>
                          </a:solidFill>
                        </a:rPr>
                        <a:t>Образовательный продукт</a:t>
                      </a:r>
                      <a:endParaRPr b="1" sz="22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779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1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Детский проект “Моя Пекарня”</a:t>
                      </a:r>
                      <a:endParaRPr sz="13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(социологическое исследование популярности вкусов свежеиспеченного собственноручно разных видов хлеба)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1.1. Что мне помогло научиться печь разные сорта хлеба </a:t>
                      </a: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(знания для себя)</a:t>
                      </a:r>
                      <a:endParaRPr b="1" sz="1300" u="none" cap="none" strike="noStrike"/>
                    </a:p>
                  </a:txBody>
                  <a:tcPr marT="91425" marB="91425" marR="91425" marL="91425"/>
                </a:tc>
              </a:tr>
              <a:tr h="779100">
                <a:tc vMerge="1"/>
                <a:tc vMerge="1"/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1.2. Как узнать, что твой продукт востребован? / Как провести социологическое исследование для своего проекта? </a:t>
                      </a: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(знания для деятельности)</a:t>
                      </a:r>
                      <a:endParaRPr b="1" sz="1300" u="none" cap="none" strike="noStrike"/>
                    </a:p>
                  </a:txBody>
                  <a:tcPr marT="91425" marB="91425" marR="91425" marL="91425"/>
                </a:tc>
              </a:tr>
              <a:tr h="577925">
                <a:tc vMerge="1"/>
                <a:tc vMerge="1"/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1.3.  Как найти свое дело и свой интерес? (</a:t>
                      </a: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знание для других, знания для деятельности)</a:t>
                      </a:r>
                      <a:endParaRPr b="1" sz="1300" u="none" cap="none" strike="noStrike"/>
                    </a:p>
                  </a:txBody>
                  <a:tcPr marT="91425" marB="91425" marR="91425" marL="91425"/>
                </a:tc>
              </a:tr>
              <a:tr h="6019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2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Многолетний опыт и знания в определенной профессиональной области (например, кардиохирург)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2.1. Какими качествами нужно обладать кардиохирургу для успешной деятельности? </a:t>
                      </a:r>
                      <a:r>
                        <a:rPr b="1" lang="ru-RU" sz="1300" u="none" cap="none" strike="noStrike"/>
                        <a:t>(знания для себя, знания для других)</a:t>
                      </a:r>
                      <a:endParaRPr b="1" sz="1300" u="none" cap="none" strike="noStrike"/>
                    </a:p>
                  </a:txBody>
                  <a:tcPr marT="91425" marB="91425" marR="91425" marL="91425"/>
                </a:tc>
              </a:tr>
              <a:tr h="577925">
                <a:tc vMerge="1"/>
                <a:tc vMerge="1"/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2.2. Практикум “Домашняя кардиохирургия для чайников” </a:t>
                      </a:r>
                      <a:r>
                        <a:rPr b="1" lang="ru-RU" sz="1300" u="none" cap="none" strike="noStrike"/>
                        <a:t>(знания для деятельности)</a:t>
                      </a:r>
                      <a:endParaRPr b="1" sz="1300" u="none" cap="none" strike="noStrike"/>
                    </a:p>
                  </a:txBody>
                  <a:tcPr marT="91425" marB="91425" marR="91425" marL="91425"/>
                </a:tc>
              </a:tr>
              <a:tr h="68135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3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Детское исследование: история профессии «дизайнер интерьера» и перспектива её развития.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3.1.</a:t>
                      </a: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 Как Amino помогло мне возродить интерес к проекту?  </a:t>
                      </a:r>
                      <a:endParaRPr sz="13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(знание для себя, знания для других)</a:t>
                      </a:r>
                      <a:endParaRPr b="1" sz="13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01975">
                <a:tc vMerge="1"/>
                <a:tc vMerge="1"/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/>
                        <a:t>3.2. </a:t>
                      </a: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Как я нашла свой способ проведения исследования? </a:t>
                      </a: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(знание для себя, знания для других)</a:t>
                      </a: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 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</a:tr>
              <a:tr h="577925">
                <a:tc vMerge="1"/>
                <a:tc vMerge="1"/>
                <a:tc>
                  <a:txBody>
                    <a:bodyPr/>
                    <a:lstStyle/>
                    <a:p>
                      <a:pPr indent="0" lvl="0" marL="4762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cap="none" strike="noStrike">
                          <a:solidFill>
                            <a:schemeClr val="dk1"/>
                          </a:solidFill>
                        </a:rPr>
                        <a:t>3.3. Интервью: как к нему подготовиться и провести? </a:t>
                      </a:r>
                      <a:r>
                        <a:rPr b="1" lang="ru-RU" sz="1300" u="none" cap="none" strike="noStrike">
                          <a:solidFill>
                            <a:schemeClr val="dk1"/>
                          </a:solidFill>
                        </a:rPr>
                        <a:t>(знания для деятельности)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p13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2" name="Google Shape;382;p13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3"/>
          <p:cNvSpPr txBox="1"/>
          <p:nvPr>
            <p:ph idx="12" type="sldNum"/>
          </p:nvPr>
        </p:nvSpPr>
        <p:spPr>
          <a:xfrm>
            <a:off x="11687200" y="628015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4" name="Google Shape;384;p13"/>
          <p:cNvSpPr/>
          <p:nvPr/>
        </p:nvSpPr>
        <p:spPr>
          <a:xfrm>
            <a:off x="688200" y="-4525"/>
            <a:ext cx="11503800" cy="697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3"/>
          <p:cNvSpPr txBox="1"/>
          <p:nvPr>
            <p:ph type="title"/>
          </p:nvPr>
        </p:nvSpPr>
        <p:spPr>
          <a:xfrm>
            <a:off x="688200" y="-4525"/>
            <a:ext cx="110856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49"/>
              </a:buClr>
              <a:buSzPts val="3600"/>
              <a:buFont typeface="Arial"/>
              <a:buNone/>
            </a:pPr>
            <a:r>
              <a:rPr b="1" lang="ru-RU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Проектное решение: лаборатория рефлексии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386" name="Google Shape;386;p13"/>
          <p:cNvSpPr txBox="1"/>
          <p:nvPr>
            <p:ph idx="1" type="body"/>
          </p:nvPr>
        </p:nvSpPr>
        <p:spPr>
          <a:xfrm>
            <a:off x="688200" y="997750"/>
            <a:ext cx="7737300" cy="5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3F58"/>
              </a:buClr>
              <a:buSzPts val="1400"/>
              <a:buChar char="•"/>
            </a:pPr>
            <a:r>
              <a:rPr b="1" lang="ru-RU" sz="1400">
                <a:solidFill>
                  <a:srgbClr val="2B3F58"/>
                </a:solidFill>
                <a:latin typeface="Arial"/>
                <a:ea typeface="Arial"/>
                <a:cs typeface="Arial"/>
                <a:sym typeface="Arial"/>
              </a:rPr>
              <a:t>создаём рефлексивную надстройку для любой образовательной площадки, благодаря которой формируется сообщество единомышленников с устойчивой мотивацией к саморазвитию и деятельностью, разворачиваемой вокруг создания образовательного продукта.</a:t>
            </a:r>
            <a:endParaRPr b="1" sz="1400">
              <a:solidFill>
                <a:srgbClr val="2B3F5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3F58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2B3F58"/>
                </a:solidFill>
                <a:latin typeface="Arial"/>
                <a:ea typeface="Arial"/>
                <a:cs typeface="Arial"/>
                <a:sym typeface="Arial"/>
              </a:rPr>
              <a:t>работаем и взаимодействуем с проектными командами, их участниками, наставниками и консультантами. </a:t>
            </a:r>
            <a:endParaRPr sz="1400">
              <a:solidFill>
                <a:srgbClr val="2B3F5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3F58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2B3F58"/>
                </a:solidFill>
                <a:latin typeface="Arial"/>
                <a:ea typeface="Arial"/>
                <a:cs typeface="Arial"/>
                <a:sym typeface="Arial"/>
              </a:rPr>
              <a:t>помогаем спланировать мероприятие таким образом, чтобы впоследствии эффективно провести такт рефлексии. </a:t>
            </a:r>
            <a:endParaRPr sz="1400">
              <a:solidFill>
                <a:srgbClr val="2B3F5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3F58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2B3F58"/>
                </a:solidFill>
                <a:latin typeface="Arial"/>
                <a:ea typeface="Arial"/>
                <a:cs typeface="Arial"/>
                <a:sym typeface="Arial"/>
              </a:rPr>
              <a:t>проводим лаборатории “мастер рефлексии”. </a:t>
            </a:r>
            <a:endParaRPr sz="1400">
              <a:solidFill>
                <a:srgbClr val="2B3F5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>
                <a:solidFill>
                  <a:srgbClr val="2B3F58"/>
                </a:solidFill>
                <a:latin typeface="Arial"/>
                <a:ea typeface="Arial"/>
                <a:cs typeface="Arial"/>
                <a:sym typeface="Arial"/>
              </a:rPr>
              <a:t>Т</a:t>
            </a:r>
            <a:r>
              <a:rPr lang="ru-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ем самым, мы создаем и поддерживаем образовательную экосистему, состоящую из сообществ и отдельных участников, объединенных сходным видением будущего.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Как?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С помощью организованной особым способом </a:t>
            </a: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технологии рефлексии*</a:t>
            </a:r>
            <a:r>
              <a:rPr lang="ru-RU" sz="1400">
                <a:latin typeface="Arial"/>
                <a:ea typeface="Arial"/>
                <a:cs typeface="Arial"/>
                <a:sym typeface="Arial"/>
              </a:rPr>
              <a:t>, позволяющей не только нарастить знаниевую составляющую, но и сконструировать цель на дальнейшую совместную деятельность.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Популяризируем необходимость рефлексии с помощью серии эпизодов видео-скрайбинга о важности рефлексии в становлении субъектности; образовании сообщества; формировании образовательного продукта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Если на первом этапе мы обеспечиваем рефлексивную надстройку, то следующим этапом мы формируем определенную методологию к организации мероприятий, к которым мы подключаемся.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13"/>
          <p:cNvPicPr preferRelativeResize="0"/>
          <p:nvPr/>
        </p:nvPicPr>
        <p:blipFill rotWithShape="1">
          <a:blip r:embed="rId4">
            <a:alphaModFix/>
          </a:blip>
          <a:srcRect b="0" l="22926" r="36161" t="0"/>
          <a:stretch/>
        </p:blipFill>
        <p:spPr>
          <a:xfrm>
            <a:off x="8833811" y="697800"/>
            <a:ext cx="3358239" cy="543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3"/>
          <p:cNvCxnSpPr/>
          <p:nvPr/>
        </p:nvCxnSpPr>
        <p:spPr>
          <a:xfrm>
            <a:off x="0" y="6132896"/>
            <a:ext cx="11604900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4"/>
          <p:cNvSpPr/>
          <p:nvPr/>
        </p:nvSpPr>
        <p:spPr>
          <a:xfrm>
            <a:off x="11446350" y="6042100"/>
            <a:ext cx="745800" cy="8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4"/>
          <p:cNvSpPr txBox="1"/>
          <p:nvPr>
            <p:ph type="title"/>
          </p:nvPr>
        </p:nvSpPr>
        <p:spPr>
          <a:xfrm>
            <a:off x="838200" y="-43775"/>
            <a:ext cx="105156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7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Технология рефлексии*</a:t>
            </a:r>
            <a:endParaRPr sz="2200">
              <a:solidFill>
                <a:srgbClr val="A6259D"/>
              </a:solidFill>
            </a:endParaRPr>
          </a:p>
        </p:txBody>
      </p:sp>
      <p:sp>
        <p:nvSpPr>
          <p:cNvPr id="397" name="Google Shape;397;p14"/>
          <p:cNvSpPr txBox="1"/>
          <p:nvPr>
            <p:ph idx="1" type="body"/>
          </p:nvPr>
        </p:nvSpPr>
        <p:spPr>
          <a:xfrm>
            <a:off x="688200" y="895650"/>
            <a:ext cx="3086100" cy="5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Классическая схема рефлексии не фокусируется на моменте остановки деятельности, что особенно важно для ребёнка, тем более  участника экосистемы, где взаимодействие имеет равное значения с деятельностью.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Поэтому достраиваем её, скрещивая элементы дизайн-мышления с методологическим подходом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Для этого выделяем три составляющих проектной деятельности: </a:t>
            </a:r>
            <a:r>
              <a:rPr b="1" lang="ru-RU" sz="1200">
                <a:latin typeface="Arial"/>
                <a:ea typeface="Arial"/>
                <a:cs typeface="Arial"/>
                <a:sym typeface="Arial"/>
              </a:rPr>
              <a:t>СИТУАЦИЯ-ПОЗИЦИЯ-СУБЪЕКТ: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две из которых можно осмысливать в дебрифинге (ситуация и позиция) и являются предподготовкой к последующей рефлексии свой субъектной позиции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○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Поле эмоций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На выходе -  набор знаний: для себя, для других, для деятельности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4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4"/>
          <p:cNvSpPr txBox="1"/>
          <p:nvPr>
            <p:ph idx="12" type="sldNum"/>
          </p:nvPr>
        </p:nvSpPr>
        <p:spPr>
          <a:xfrm>
            <a:off x="11604900" y="6269725"/>
            <a:ext cx="41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400" name="Google Shape;400;p14"/>
          <p:cNvPicPr preferRelativeResize="0"/>
          <p:nvPr/>
        </p:nvPicPr>
        <p:blipFill rotWithShape="1">
          <a:blip r:embed="rId4">
            <a:alphaModFix/>
          </a:blip>
          <a:srcRect b="0" l="1076" r="1085" t="0"/>
          <a:stretch/>
        </p:blipFill>
        <p:spPr>
          <a:xfrm>
            <a:off x="3887450" y="775725"/>
            <a:ext cx="8304471" cy="6000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14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p15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8" name="Google Shape;408;p15"/>
          <p:cNvSpPr/>
          <p:nvPr/>
        </p:nvSpPr>
        <p:spPr>
          <a:xfrm>
            <a:off x="688200" y="-4525"/>
            <a:ext cx="11503500" cy="697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" name="Google Shape;409;p15"/>
          <p:cNvGrpSpPr/>
          <p:nvPr/>
        </p:nvGrpSpPr>
        <p:grpSpPr>
          <a:xfrm>
            <a:off x="7797825" y="697774"/>
            <a:ext cx="4390514" cy="5434759"/>
            <a:chOff x="7834922" y="740233"/>
            <a:chExt cx="4332032" cy="5362367"/>
          </a:xfrm>
        </p:grpSpPr>
        <p:pic>
          <p:nvPicPr>
            <p:cNvPr id="410" name="Google Shape;41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834922" y="740233"/>
              <a:ext cx="4332032" cy="28889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38575" y="3670766"/>
              <a:ext cx="4324726" cy="2431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p15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5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5"/>
          <p:cNvSpPr txBox="1"/>
          <p:nvPr>
            <p:ph type="title"/>
          </p:nvPr>
        </p:nvSpPr>
        <p:spPr>
          <a:xfrm>
            <a:off x="688200" y="86725"/>
            <a:ext cx="109947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Пилот:  рефлексивная надстройка конференции</a:t>
            </a:r>
            <a:r>
              <a:rPr lang="ru-RU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“Школьники, изучающие и меняющие мир”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5"/>
          <p:cNvSpPr txBox="1"/>
          <p:nvPr>
            <p:ph idx="1" type="body"/>
          </p:nvPr>
        </p:nvSpPr>
        <p:spPr>
          <a:xfrm>
            <a:off x="688200" y="848750"/>
            <a:ext cx="7026900" cy="54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ru-RU" sz="1500">
                <a:latin typeface="Arial"/>
                <a:ea typeface="Arial"/>
                <a:cs typeface="Arial"/>
                <a:sym typeface="Arial"/>
              </a:rPr>
              <a:t>Цели</a:t>
            </a:r>
            <a:r>
              <a:rPr b="1" lang="ru-RU" sz="1700">
                <a:latin typeface="Arial"/>
                <a:ea typeface="Arial"/>
                <a:cs typeface="Arial"/>
                <a:sym typeface="Arial"/>
              </a:rPr>
              <a:t>: </a:t>
            </a: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Сформировать первое эко сообщество из 47 участников конференции.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Задачи</a:t>
            </a:r>
            <a:r>
              <a:rPr lang="ru-RU" sz="1400">
                <a:latin typeface="Arial"/>
                <a:ea typeface="Arial"/>
                <a:cs typeface="Arial"/>
                <a:sym typeface="Arial"/>
              </a:rPr>
              <a:t>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Проанализировать </a:t>
            </a: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ситуацию/позицию/субъектную</a:t>
            </a:r>
            <a:r>
              <a:rPr lang="ru-RU" sz="1400">
                <a:latin typeface="Arial"/>
                <a:ea typeface="Arial"/>
                <a:cs typeface="Arial"/>
                <a:sym typeface="Arial"/>
              </a:rPr>
              <a:t> составляющую проектно-исследовательской д-ти: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Восстановить историю (ситуацию) проекта; ключевые вехи развития; позиции в проекте (кто/ что делал)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Сориентироваться, где сейчас дети?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lphaL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Понять, чего они ждут и как представляют развитие ситуации - это задаёт мотивацию.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Создать условия дальнейшего взаимодействия и проведения рефлексии.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Ожидаемые результаты: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Знания и выводы, полученные в результате рефлексии позволили понять, какую деятельность (совместную) теперь участники могут разворачивать - постановка новой цели.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 sz="1400">
                <a:latin typeface="Arial"/>
                <a:ea typeface="Arial"/>
                <a:cs typeface="Arial"/>
                <a:sym typeface="Arial"/>
              </a:rPr>
              <a:t>Правильно выстроенная рефлексия создаёт доверительные отношения и новый мотив к деятельности. Создание новой площадки для взаимодействия.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5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5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5"/>
          <p:cNvSpPr txBox="1"/>
          <p:nvPr>
            <p:ph idx="12" type="sldNum"/>
          </p:nvPr>
        </p:nvSpPr>
        <p:spPr>
          <a:xfrm>
            <a:off x="9268175" y="62801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417" name="Google Shape;417;p15"/>
          <p:cNvCxnSpPr/>
          <p:nvPr/>
        </p:nvCxnSpPr>
        <p:spPr>
          <a:xfrm>
            <a:off x="0" y="6132896"/>
            <a:ext cx="11604900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6"/>
          <p:cNvSpPr/>
          <p:nvPr/>
        </p:nvSpPr>
        <p:spPr>
          <a:xfrm>
            <a:off x="1" y="0"/>
            <a:ext cx="688206" cy="697832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704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6"/>
          <p:cNvSpPr txBox="1"/>
          <p:nvPr>
            <p:ph idx="1" type="body"/>
          </p:nvPr>
        </p:nvSpPr>
        <p:spPr>
          <a:xfrm>
            <a:off x="639500" y="1619500"/>
            <a:ext cx="5150400" cy="49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1400"/>
              <a:buChar char="●"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Мы рассматриваем этот проект как действующий и видим маршрут его развития в течение последующих 5-ти лет, когда первым этапом становится практическая реализация разработанной схемы рефлексии и её технологизация с учётом возрастных особенностей участников экосистемы.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Среди дальнейших этапов: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внедрение среды взаимодействия и создание прототипа платформы, в том числе системы сбора запросов.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формирование определенной методологии  организации мероприятий, к которым мы подключаемся.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ru-RU" sz="1400">
                <a:latin typeface="Arial"/>
                <a:ea typeface="Arial"/>
                <a:cs typeface="Arial"/>
                <a:sym typeface="Arial"/>
              </a:rPr>
              <a:t>а в дальнейшем и проведение таких мероприятий под ключ. 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6"/>
          <p:cNvSpPr/>
          <p:nvPr/>
        </p:nvSpPr>
        <p:spPr>
          <a:xfrm>
            <a:off x="11511815" y="6132896"/>
            <a:ext cx="680185" cy="725104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6"/>
          <p:cNvSpPr txBox="1"/>
          <p:nvPr>
            <p:ph idx="12" type="sldNum"/>
          </p:nvPr>
        </p:nvSpPr>
        <p:spPr>
          <a:xfrm>
            <a:off x="11511825" y="6311625"/>
            <a:ext cx="478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426" name="Google Shape;426;p16"/>
          <p:cNvPicPr preferRelativeResize="0"/>
          <p:nvPr/>
        </p:nvPicPr>
        <p:blipFill rotWithShape="1">
          <a:blip r:embed="rId4">
            <a:alphaModFix/>
          </a:blip>
          <a:srcRect b="0" l="21152" r="20220" t="0"/>
          <a:stretch/>
        </p:blipFill>
        <p:spPr>
          <a:xfrm>
            <a:off x="6161150" y="0"/>
            <a:ext cx="60308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6"/>
          <p:cNvSpPr/>
          <p:nvPr/>
        </p:nvSpPr>
        <p:spPr>
          <a:xfrm>
            <a:off x="688200" y="-4525"/>
            <a:ext cx="5472900" cy="697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6"/>
          <p:cNvSpPr txBox="1"/>
          <p:nvPr>
            <p:ph type="title"/>
          </p:nvPr>
        </p:nvSpPr>
        <p:spPr>
          <a:xfrm>
            <a:off x="688200" y="0"/>
            <a:ext cx="48699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49"/>
              </a:buClr>
              <a:buSzPts val="3600"/>
              <a:buFont typeface="Arial"/>
              <a:buNone/>
            </a:pPr>
            <a:r>
              <a:rPr b="1" lang="ru-R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Заключение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>
            <a:off x="688200" y="-4525"/>
            <a:ext cx="11503800" cy="697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>
            <a:off x="0" y="0"/>
            <a:ext cx="1343900" cy="68580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807111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8601" y="5640645"/>
            <a:ext cx="4297244" cy="88667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7"/>
          <p:cNvSpPr txBox="1"/>
          <p:nvPr>
            <p:ph type="ctrTitle"/>
          </p:nvPr>
        </p:nvSpPr>
        <p:spPr>
          <a:xfrm>
            <a:off x="2206950" y="90425"/>
            <a:ext cx="79449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ru-R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Группа «НЛО»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37" name="Google Shape;437;p17"/>
          <p:cNvSpPr txBox="1"/>
          <p:nvPr>
            <p:ph idx="1" type="subTitle"/>
          </p:nvPr>
        </p:nvSpPr>
        <p:spPr>
          <a:xfrm>
            <a:off x="1524000" y="5572225"/>
            <a:ext cx="6129300" cy="13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200" u="sng">
                <a:latin typeface="Arial"/>
                <a:ea typeface="Arial"/>
                <a:cs typeface="Arial"/>
                <a:sym typeface="Arial"/>
              </a:rPr>
              <a:t>Модератор</a:t>
            </a:r>
            <a:r>
              <a:rPr lang="ru-RU" sz="1200">
                <a:latin typeface="Arial"/>
                <a:ea typeface="Arial"/>
                <a:cs typeface="Arial"/>
                <a:sym typeface="Arial"/>
              </a:rPr>
              <a:t>: Голубицкий А.В.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200" u="sng">
                <a:latin typeface="Arial"/>
                <a:ea typeface="Arial"/>
                <a:cs typeface="Arial"/>
                <a:sym typeface="Arial"/>
              </a:rPr>
              <a:t>Консультант(ы)</a:t>
            </a:r>
            <a:r>
              <a:rPr lang="ru-RU" sz="1200">
                <a:latin typeface="Arial"/>
                <a:ea typeface="Arial"/>
                <a:cs typeface="Arial"/>
                <a:sym typeface="Arial"/>
              </a:rPr>
              <a:t>: Баранников Кирилл, Болотова Антонина, Дыченко Анна,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Забелин Михаил, Заславский Илья, Четверухина Гульнара.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200" u="sng">
                <a:latin typeface="Arial"/>
                <a:ea typeface="Arial"/>
                <a:cs typeface="Arial"/>
                <a:sym typeface="Arial"/>
              </a:rPr>
              <a:t>Руководители проектной работы</a:t>
            </a:r>
            <a:r>
              <a:rPr lang="ru-RU" sz="1200">
                <a:latin typeface="Arial"/>
                <a:ea typeface="Arial"/>
                <a:cs typeface="Arial"/>
                <a:sym typeface="Arial"/>
              </a:rPr>
              <a:t>: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Павел Рабинович, Кирилл Заведенский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7"/>
          <p:cNvSpPr/>
          <p:nvPr/>
        </p:nvSpPr>
        <p:spPr>
          <a:xfrm>
            <a:off x="3307867" y="1258502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7"/>
          <p:cNvSpPr txBox="1"/>
          <p:nvPr/>
        </p:nvSpPr>
        <p:spPr>
          <a:xfrm>
            <a:off x="3307875" y="2601250"/>
            <a:ext cx="13440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Мария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Агальцова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7"/>
          <p:cNvSpPr/>
          <p:nvPr/>
        </p:nvSpPr>
        <p:spPr>
          <a:xfrm>
            <a:off x="5011539" y="1258502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7"/>
          <p:cNvSpPr txBox="1"/>
          <p:nvPr/>
        </p:nvSpPr>
        <p:spPr>
          <a:xfrm>
            <a:off x="5011550" y="2601250"/>
            <a:ext cx="13440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Дарья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Морозова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7"/>
          <p:cNvSpPr/>
          <p:nvPr/>
        </p:nvSpPr>
        <p:spPr>
          <a:xfrm>
            <a:off x="6840553" y="1258502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7"/>
          <p:cNvSpPr txBox="1"/>
          <p:nvPr/>
        </p:nvSpPr>
        <p:spPr>
          <a:xfrm>
            <a:off x="6840550" y="2601250"/>
            <a:ext cx="1344000" cy="6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Елена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Крихан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7"/>
          <p:cNvSpPr/>
          <p:nvPr/>
        </p:nvSpPr>
        <p:spPr>
          <a:xfrm>
            <a:off x="8669567" y="1258502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7"/>
          <p:cNvSpPr txBox="1"/>
          <p:nvPr/>
        </p:nvSpPr>
        <p:spPr>
          <a:xfrm>
            <a:off x="8669575" y="2601250"/>
            <a:ext cx="13440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Ольга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Лашкина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7"/>
          <p:cNvSpPr/>
          <p:nvPr/>
        </p:nvSpPr>
        <p:spPr>
          <a:xfrm>
            <a:off x="4012042" y="3258374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7"/>
          <p:cNvSpPr txBox="1"/>
          <p:nvPr/>
        </p:nvSpPr>
        <p:spPr>
          <a:xfrm>
            <a:off x="4012100" y="4611050"/>
            <a:ext cx="13440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Наталья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Тупякова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7"/>
          <p:cNvSpPr/>
          <p:nvPr/>
        </p:nvSpPr>
        <p:spPr>
          <a:xfrm>
            <a:off x="5890402" y="3258412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7"/>
          <p:cNvSpPr txBox="1"/>
          <p:nvPr/>
        </p:nvSpPr>
        <p:spPr>
          <a:xfrm>
            <a:off x="5890450" y="4601100"/>
            <a:ext cx="1344000" cy="10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Анастасия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Цымбал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7"/>
          <p:cNvSpPr/>
          <p:nvPr/>
        </p:nvSpPr>
        <p:spPr>
          <a:xfrm>
            <a:off x="7768753" y="3258374"/>
            <a:ext cx="1344000" cy="1342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7"/>
          <p:cNvSpPr txBox="1"/>
          <p:nvPr/>
        </p:nvSpPr>
        <p:spPr>
          <a:xfrm>
            <a:off x="7768800" y="4610975"/>
            <a:ext cx="13440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Ольга Юрасова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7"/>
          <p:cNvPicPr preferRelativeResize="0"/>
          <p:nvPr/>
        </p:nvPicPr>
        <p:blipFill rotWithShape="1">
          <a:blip r:embed="rId5">
            <a:alphaModFix/>
          </a:blip>
          <a:srcRect b="30478" l="0" r="0" t="0"/>
          <a:stretch/>
        </p:blipFill>
        <p:spPr>
          <a:xfrm>
            <a:off x="4094700" y="3344025"/>
            <a:ext cx="1187699" cy="116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7"/>
          <p:cNvPicPr preferRelativeResize="0"/>
          <p:nvPr/>
        </p:nvPicPr>
        <p:blipFill rotWithShape="1">
          <a:blip r:embed="rId6">
            <a:alphaModFix/>
          </a:blip>
          <a:srcRect b="34187" l="0" r="0" t="0"/>
          <a:stretch/>
        </p:blipFill>
        <p:spPr>
          <a:xfrm>
            <a:off x="5982700" y="3344025"/>
            <a:ext cx="1159376" cy="1166276"/>
          </a:xfrm>
          <a:prstGeom prst="rect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54" name="Google Shape;45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65750" y="1327562"/>
            <a:ext cx="1232200" cy="120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7"/>
          <p:cNvPicPr preferRelativeResize="0"/>
          <p:nvPr/>
        </p:nvPicPr>
        <p:blipFill rotWithShape="1">
          <a:blip r:embed="rId8">
            <a:alphaModFix/>
          </a:blip>
          <a:srcRect b="13219" l="0" r="0" t="13218"/>
          <a:stretch/>
        </p:blipFill>
        <p:spPr>
          <a:xfrm>
            <a:off x="6928725" y="1327550"/>
            <a:ext cx="1159374" cy="12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7"/>
          <p:cNvPicPr preferRelativeResize="0"/>
          <p:nvPr/>
        </p:nvPicPr>
        <p:blipFill rotWithShape="1">
          <a:blip r:embed="rId9">
            <a:alphaModFix/>
          </a:blip>
          <a:srcRect b="18990" l="0" r="0" t="14657"/>
          <a:stretch/>
        </p:blipFill>
        <p:spPr>
          <a:xfrm>
            <a:off x="8747650" y="1327550"/>
            <a:ext cx="1187699" cy="12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7"/>
          <p:cNvPicPr preferRelativeResize="0"/>
          <p:nvPr/>
        </p:nvPicPr>
        <p:blipFill rotWithShape="1">
          <a:blip r:embed="rId10">
            <a:alphaModFix/>
          </a:blip>
          <a:srcRect b="26647" l="0" r="0" t="0"/>
          <a:stretch/>
        </p:blipFill>
        <p:spPr>
          <a:xfrm>
            <a:off x="7842400" y="3327675"/>
            <a:ext cx="1187700" cy="12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7"/>
          <p:cNvPicPr preferRelativeResize="0"/>
          <p:nvPr/>
        </p:nvPicPr>
        <p:blipFill rotWithShape="1">
          <a:blip r:embed="rId11">
            <a:alphaModFix/>
          </a:blip>
          <a:srcRect b="27404" l="0" r="0" t="0"/>
          <a:stretch/>
        </p:blipFill>
        <p:spPr>
          <a:xfrm>
            <a:off x="5089650" y="1327550"/>
            <a:ext cx="1187700" cy="120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603450" y="-2563"/>
            <a:ext cx="693875" cy="69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"/>
          <p:cNvPicPr preferRelativeResize="0"/>
          <p:nvPr/>
        </p:nvPicPr>
        <p:blipFill rotWithShape="1">
          <a:blip r:embed="rId3">
            <a:alphaModFix/>
          </a:blip>
          <a:srcRect b="0" l="0" r="754" t="0"/>
          <a:stretch/>
        </p:blipFill>
        <p:spPr>
          <a:xfrm>
            <a:off x="6310464" y="720575"/>
            <a:ext cx="5881536" cy="541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2"/>
          <p:cNvCxnSpPr/>
          <p:nvPr/>
        </p:nvCxnSpPr>
        <p:spPr>
          <a:xfrm>
            <a:off x="587141" y="683393"/>
            <a:ext cx="11604858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p2"/>
          <p:cNvSpPr/>
          <p:nvPr/>
        </p:nvSpPr>
        <p:spPr>
          <a:xfrm>
            <a:off x="688200" y="-4525"/>
            <a:ext cx="11503800" cy="7251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1" y="0"/>
            <a:ext cx="688206" cy="697832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-882704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"/>
          <p:cNvSpPr txBox="1"/>
          <p:nvPr>
            <p:ph type="ctrTitle"/>
          </p:nvPr>
        </p:nvSpPr>
        <p:spPr>
          <a:xfrm>
            <a:off x="688200" y="18125"/>
            <a:ext cx="10972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49"/>
              </a:buClr>
              <a:buSzPts val="3600"/>
              <a:buFont typeface="Arial"/>
              <a:buNone/>
            </a:pPr>
            <a:r>
              <a:rPr b="1" lang="ru-R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Экосистема “Даю-Беру”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8" name="Google Shape;228;p2"/>
          <p:cNvSpPr txBox="1"/>
          <p:nvPr>
            <p:ph idx="1" type="subTitle"/>
          </p:nvPr>
        </p:nvSpPr>
        <p:spPr>
          <a:xfrm>
            <a:off x="688200" y="980100"/>
            <a:ext cx="5286900" cy="50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ru-RU" sz="20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ДАВАТЬ ЧТО-ТО МИРУ и СОЗДАВАТЬ</a:t>
            </a:r>
            <a:endParaRPr b="1" sz="20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ru-RU" sz="20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ТАК ЖЕ ВАЖНО, </a:t>
            </a:r>
            <a:endParaRPr b="1" sz="20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ru-RU" sz="20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КАК И ПОЛУЧАТЬ</a:t>
            </a:r>
            <a:endParaRPr sz="22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700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равноправным участником может стать каждый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нет возрастных и социальных ограничений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каждый ученик является одновременно учителем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размывание границ базового и дополнительного образования 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смена отношения с потребительского на соавторское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расширение ресурсной базы образования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Font typeface="Arial"/>
              <a:buChar char="•"/>
            </a:pPr>
            <a:r>
              <a:rPr lang="ru-RU" sz="17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возможность создания ценного образовательного продукта каждым участником экосистемы</a:t>
            </a:r>
            <a:endParaRPr sz="17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2"/>
          <p:cNvCxnSpPr/>
          <p:nvPr/>
        </p:nvCxnSpPr>
        <p:spPr>
          <a:xfrm>
            <a:off x="0" y="6132896"/>
            <a:ext cx="11604858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0" name="Google Shape;230;p2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"/>
          <p:cNvSpPr txBox="1"/>
          <p:nvPr>
            <p:ph idx="12" type="sldNum"/>
          </p:nvPr>
        </p:nvSpPr>
        <p:spPr>
          <a:xfrm>
            <a:off x="11661006" y="6269722"/>
            <a:ext cx="32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"/>
          <p:cNvSpPr/>
          <p:nvPr/>
        </p:nvSpPr>
        <p:spPr>
          <a:xfrm>
            <a:off x="688200" y="3167850"/>
            <a:ext cx="11503800" cy="1764000"/>
          </a:xfrm>
          <a:prstGeom prst="rect">
            <a:avLst/>
          </a:prstGeom>
          <a:solidFill>
            <a:srgbClr val="6777D3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688100" y="1153549"/>
            <a:ext cx="11503800" cy="1764000"/>
          </a:xfrm>
          <a:prstGeom prst="rect">
            <a:avLst/>
          </a:prstGeom>
          <a:solidFill>
            <a:srgbClr val="A6259D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1" y="0"/>
            <a:ext cx="688206" cy="697832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704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"/>
          <p:cNvSpPr txBox="1"/>
          <p:nvPr>
            <p:ph type="ctrTitle"/>
          </p:nvPr>
        </p:nvSpPr>
        <p:spPr>
          <a:xfrm>
            <a:off x="688207" y="18137"/>
            <a:ext cx="11503792" cy="6796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49"/>
              </a:buClr>
              <a:buSzPts val="3600"/>
              <a:buFont typeface="Arial"/>
              <a:buNone/>
            </a:pPr>
            <a:r>
              <a:rPr b="1" lang="ru-RU" sz="36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Актуальность</a:t>
            </a:r>
            <a:endParaRPr>
              <a:solidFill>
                <a:srgbClr val="A6259D"/>
              </a:solidFill>
            </a:endParaRPr>
          </a:p>
        </p:txBody>
      </p:sp>
      <p:sp>
        <p:nvSpPr>
          <p:cNvPr id="240" name="Google Shape;240;p3"/>
          <p:cNvSpPr txBox="1"/>
          <p:nvPr>
            <p:ph idx="1" type="subTitle"/>
          </p:nvPr>
        </p:nvSpPr>
        <p:spPr>
          <a:xfrm>
            <a:off x="587150" y="1234650"/>
            <a:ext cx="10987500" cy="50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российские  дети, в среднем, тратят на домашние задания более 10 часов в неделю  (1 место в мире)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недостаточно интересных уроков для 48% учеников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нравится учиться в школе только 28% обучающихся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2–2,5 раза реже - поддерживается инновационная деятельность в школах с социально неблагополучным контингентом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70,4% россиян считают, что знаний, которые дают в школе, недостаточно для поступления в высшее учебное заведение.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70,8% родителей оплачивают дополнительные занятия с репетитором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27% ошибаются с выбором профиля в старших классах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ru-RU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всего 37% россиян  работает по специальности (без учета смежных профессий)</a:t>
            </a:r>
            <a:r>
              <a:rPr lang="ru-RU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11511815" y="6132896"/>
            <a:ext cx="680185" cy="725104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"/>
          <p:cNvSpPr txBox="1"/>
          <p:nvPr>
            <p:ph idx="12" type="sldNum"/>
          </p:nvPr>
        </p:nvSpPr>
        <p:spPr>
          <a:xfrm>
            <a:off x="11661006" y="6269722"/>
            <a:ext cx="3280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243" name="Google Shape;243;p3"/>
          <p:cNvCxnSpPr/>
          <p:nvPr/>
        </p:nvCxnSpPr>
        <p:spPr>
          <a:xfrm>
            <a:off x="587141" y="683393"/>
            <a:ext cx="11604858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4" name="Google Shape;244;p3"/>
          <p:cNvCxnSpPr/>
          <p:nvPr/>
        </p:nvCxnSpPr>
        <p:spPr>
          <a:xfrm>
            <a:off x="0" y="6132896"/>
            <a:ext cx="11604858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" name="Google Shape;245;p3"/>
          <p:cNvSpPr txBox="1"/>
          <p:nvPr/>
        </p:nvSpPr>
        <p:spPr>
          <a:xfrm>
            <a:off x="587150" y="6132900"/>
            <a:ext cx="108708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Мониториг ОНФ «Школьники: ориентиры и ценности», 2019. [Электронный ресурс]: сайт. Режим доступа: https://onf.ru/2019/02/15/monitoring-onf-za-proshedshiy-god-umenshilas-dolya-detey-kotorym-nravitsya-uchitsya-v/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Стерлигов Иван. Половина образованных россиян работает не по специальности. [Электронный ресурс]: сайт. Режим доступа: https://iq.hse.ru/news/177677848.html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"/>
          <p:cNvSpPr/>
          <p:nvPr/>
        </p:nvSpPr>
        <p:spPr>
          <a:xfrm>
            <a:off x="25" y="0"/>
            <a:ext cx="12192000" cy="6858000"/>
          </a:xfrm>
          <a:prstGeom prst="rect">
            <a:avLst/>
          </a:prstGeom>
          <a:solidFill>
            <a:srgbClr val="CD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>
            <p:ph type="title"/>
          </p:nvPr>
        </p:nvSpPr>
        <p:spPr>
          <a:xfrm>
            <a:off x="0" y="262650"/>
            <a:ext cx="5901300" cy="884700"/>
          </a:xfrm>
          <a:prstGeom prst="rect">
            <a:avLst/>
          </a:prstGeom>
          <a:solidFill>
            <a:srgbClr val="6777D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ru-RU"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Сейчас</a:t>
            </a:r>
            <a:r>
              <a:rPr lang="ru-RU" sz="2700">
                <a:solidFill>
                  <a:schemeClr val="lt1"/>
                </a:solidFill>
              </a:rPr>
              <a:t>        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5683400" y="1315233"/>
            <a:ext cx="53904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70655" y="1277241"/>
            <a:ext cx="5166000" cy="97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Логистика массового образования предполагает недостаток практик и культуры Выбора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366076" y="2528371"/>
            <a:ext cx="5170800" cy="88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Внешняя дисциплина становится важнее уникальности каждого ребёнка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366076" y="3686270"/>
            <a:ext cx="5170800" cy="8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Формализованная среда, препятствующая развитию креативности;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дефицит эффективных творческих практик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366075" y="4820862"/>
            <a:ext cx="5170800" cy="59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Дефицит практики кооперации и командной работы, в том числе с разными людьми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368956" y="5690220"/>
            <a:ext cx="5170800" cy="9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Дефицит долгоиграющей деятельности, требующей сосредоточенности во времени и в пространстве, смены ролей.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6382134" y="1315217"/>
            <a:ext cx="5424900" cy="11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Умение делать выбор самостоятельно,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том числе: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37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поставить цели и определить, что нужно для их достижения и чего не хватает;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6382134" y="2605133"/>
            <a:ext cx="5424900" cy="154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Создание среды и условий для развития индивидуальности: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37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понимание ребенком себя, своих запросов и возможностей;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9370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свободное развитие с учетом склонностей и возможностей.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6382134" y="5294581"/>
            <a:ext cx="5443800" cy="129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Обучение через кооперацию, сотворчество и продуктивную деятельность: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длительная деятельность vs. проектная  одноразовая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многослойная рефлексия происходящего.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6389559" y="4296294"/>
            <a:ext cx="5424900" cy="88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Креативный подход к жизни: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мире будущего нужны постановщики задач, создатели социальных и бизнес проектов.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6077625" y="262650"/>
            <a:ext cx="6114300" cy="8616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ru-RU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Желаемая картина будущего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5394230" y="3092150"/>
            <a:ext cx="1134300" cy="7848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творчество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5381625" y="3974375"/>
            <a:ext cx="1160100" cy="7848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кооперация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5381625" y="4856600"/>
            <a:ext cx="1160100" cy="7848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деятель</a:t>
            </a:r>
            <a:b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ность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5381625" y="5738825"/>
            <a:ext cx="1160100" cy="7848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осознан</a:t>
            </a:r>
            <a:b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ность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5394230" y="2209925"/>
            <a:ext cx="1134300" cy="7848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индивидуа</a:t>
            </a:r>
            <a:b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лизация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5394230" y="1327700"/>
            <a:ext cx="1134300" cy="784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выбор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"/>
          <p:cNvSpPr/>
          <p:nvPr/>
        </p:nvSpPr>
        <p:spPr>
          <a:xfrm>
            <a:off x="4045300" y="100"/>
            <a:ext cx="8146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 txBox="1"/>
          <p:nvPr>
            <p:ph type="title"/>
          </p:nvPr>
        </p:nvSpPr>
        <p:spPr>
          <a:xfrm>
            <a:off x="4668550" y="413100"/>
            <a:ext cx="6298200" cy="58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ru-RU" sz="2700">
                <a:solidFill>
                  <a:srgbClr val="A6259D"/>
                </a:solidFill>
              </a:rPr>
              <a:t>Разрыв: что мешает прийти  </a:t>
            </a:r>
            <a:br>
              <a:rPr lang="ru-RU" sz="2700">
                <a:solidFill>
                  <a:srgbClr val="A6259D"/>
                </a:solidFill>
              </a:rPr>
            </a:br>
            <a:r>
              <a:rPr lang="ru-RU" sz="2700">
                <a:solidFill>
                  <a:srgbClr val="A6259D"/>
                </a:solidFill>
              </a:rPr>
              <a:t>к желаемой картине будущего</a:t>
            </a:r>
            <a:endParaRPr sz="2700">
              <a:solidFill>
                <a:srgbClr val="A6259D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t/>
            </a:r>
            <a:endParaRPr b="0"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Чтобы научиться выбирать, нужно выбирать и иметь возможность выбора </a:t>
            </a:r>
            <a:endParaRPr b="0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Сложно добиваться целей, которые поставил не ты</a:t>
            </a:r>
            <a:endParaRPr b="0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Глубоко погрузиться в любой процесс можно только будучи его соавтором </a:t>
            </a:r>
            <a:endParaRPr b="0" sz="15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Умение выбирать, креативность и кооперация не поддаются формальному и простому измерению,  поэтому часто дети, успехи которых невозможно измерить, академически неуспешны для школы. </a:t>
            </a:r>
            <a:r>
              <a:rPr b="0"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Мы все разные, а система поэтапного контроля для всех одна.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Невозможно научиться командной работе, если учет результатов индивидуальный</a:t>
            </a:r>
            <a:endParaRPr b="0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На данный момент школа заинтересована давать знания и навыки, которые просто измерить, и по ним отчитаться.</a:t>
            </a:r>
            <a:endParaRPr b="0" sz="15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Высокая степень абстракции - мало практических занятий и заданий, направленных на создание (труд, искусство)*  </a:t>
            </a:r>
            <a:endParaRPr b="0" sz="15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ru-RU" sz="1500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Знания нельзя передать, а можно только сформировать в процессе рефлексии, </a:t>
            </a:r>
            <a:r>
              <a:rPr b="0" lang="ru-RU" sz="15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которой практически нет в современной школе</a:t>
            </a:r>
            <a:endParaRPr b="0" sz="15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 b="0" sz="1400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700558" y="157275"/>
            <a:ext cx="2638500" cy="9696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выбор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700549" y="1227188"/>
            <a:ext cx="2638500" cy="1013700"/>
          </a:xfrm>
          <a:prstGeom prst="roundRect">
            <a:avLst>
              <a:gd fmla="val 16667" name="adj"/>
            </a:avLst>
          </a:prstGeom>
          <a:solidFill>
            <a:srgbClr val="94B8F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индивидуализация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758152" y="2341224"/>
            <a:ext cx="2523300" cy="10137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творчество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729952" y="3455260"/>
            <a:ext cx="2579700" cy="10137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кооперация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709402" y="4569285"/>
            <a:ext cx="2579700" cy="10137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деятельность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709402" y="5683310"/>
            <a:ext cx="2579700" cy="10137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осознанность</a:t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5"/>
          <p:cNvCxnSpPr/>
          <p:nvPr/>
        </p:nvCxnSpPr>
        <p:spPr>
          <a:xfrm>
            <a:off x="4083950" y="6358550"/>
            <a:ext cx="8108100" cy="300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2" name="Google Shape;282;p5"/>
          <p:cNvSpPr txBox="1"/>
          <p:nvPr/>
        </p:nvSpPr>
        <p:spPr>
          <a:xfrm>
            <a:off x="4668550" y="6347175"/>
            <a:ext cx="73764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*Темпл Грандин “Зачем нужны аутисты, лекция” https://youtu.be/x5-WGL_zKgM</a:t>
            </a:r>
            <a:endParaRPr b="0" i="0" sz="1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4045300" y="0"/>
            <a:ext cx="8166000" cy="1989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/>
          <p:nvPr/>
        </p:nvSpPr>
        <p:spPr>
          <a:xfrm>
            <a:off x="688050" y="1081925"/>
            <a:ext cx="11504100" cy="595200"/>
          </a:xfrm>
          <a:prstGeom prst="rect">
            <a:avLst/>
          </a:prstGeom>
          <a:solidFill>
            <a:srgbClr val="6777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"/>
          <p:cNvSpPr/>
          <p:nvPr/>
        </p:nvSpPr>
        <p:spPr>
          <a:xfrm>
            <a:off x="1" y="0"/>
            <a:ext cx="687900" cy="6975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6"/>
          <p:cNvSpPr txBox="1"/>
          <p:nvPr>
            <p:ph type="ctrTitle"/>
          </p:nvPr>
        </p:nvSpPr>
        <p:spPr>
          <a:xfrm>
            <a:off x="688207" y="18137"/>
            <a:ext cx="115041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5049"/>
              </a:buClr>
              <a:buSzPts val="3600"/>
              <a:buFont typeface="Arial"/>
              <a:buNone/>
            </a:pPr>
            <a:r>
              <a:rPr b="1" lang="ru-RU" sz="36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Проблематика</a:t>
            </a:r>
            <a:endParaRPr>
              <a:solidFill>
                <a:srgbClr val="A6259D"/>
              </a:solidFill>
            </a:endParaRPr>
          </a:p>
        </p:txBody>
      </p:sp>
      <p:sp>
        <p:nvSpPr>
          <p:cNvPr id="291" name="Google Shape;291;p6"/>
          <p:cNvSpPr txBox="1"/>
          <p:nvPr>
            <p:ph idx="1" type="subTitle"/>
          </p:nvPr>
        </p:nvSpPr>
        <p:spPr>
          <a:xfrm>
            <a:off x="508875" y="1081925"/>
            <a:ext cx="11003100" cy="4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ru-RU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Невозможность серьезной модернизации системы образования:</a:t>
            </a:r>
            <a:br>
              <a:rPr b="1" lang="ru-RU" sz="2000">
                <a:latin typeface="Arial"/>
                <a:ea typeface="Arial"/>
                <a:cs typeface="Arial"/>
                <a:sym typeface="Arial"/>
              </a:rPr>
            </a:br>
            <a:endParaRPr b="1" sz="2000"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Заранее спроектированные на несколько лет образовательные программы не могут быстро перестраиваться с учетом текущей ситуации (контекста).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Они создаются нынешним поколением для будущего. Это обеспечивает преемственность предыдущего опыта и передачу культурного кода, но в то же время препятствует кардинальной модернизации образования (образование воспроизводит само себя с незначительными изменениями).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431800" lvl="0" marL="609600" rtl="0" algn="l">
              <a:lnSpc>
                <a:spcPct val="90000"/>
              </a:lnSpc>
              <a:spcBef>
                <a:spcPts val="1100"/>
              </a:spcBef>
              <a:spcAft>
                <a:spcPts val="1000"/>
              </a:spcAft>
              <a:buSzPts val="2000"/>
              <a:buFont typeface="Arial"/>
              <a:buAutoNum type="arabicPeriod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Классно-урочная система задает довольно жесткую рамку, подходящую для передачи знаниевого компонента образования и формирования части навыков, но не имеет возможности подстраиваться под каждого отдельного ученика, чтобы обеспечить его максимальное индивидуальное развитие.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"/>
          <p:cNvSpPr txBox="1"/>
          <p:nvPr>
            <p:ph idx="12" type="sldNum"/>
          </p:nvPr>
        </p:nvSpPr>
        <p:spPr>
          <a:xfrm>
            <a:off x="11661006" y="6269722"/>
            <a:ext cx="327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294" name="Google Shape;294;p6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5" name="Google Shape;295;p6"/>
          <p:cNvSpPr txBox="1"/>
          <p:nvPr/>
        </p:nvSpPr>
        <p:spPr>
          <a:xfrm>
            <a:off x="1140625" y="5442900"/>
            <a:ext cx="10371300" cy="11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Универсальные компетентности и новая грамотность: от лозунгов к реальности / Под ред. М.С. Добряковой, И.Д. Фрумина при участии К.А. Баранникова, Н. Зиила, Дж. Мосс, И.М. Реморенко, Я. Хаутамяки. –М.: Издательский дом Высшей школы экономики, 2020. С. 12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Е. Лошкарева, П. Лукша, И. Ниненко, И. Смагин, Д. Судаков. Навыки будущего. Что нужно знать и уметь в новом сложном мире [Электронный ресурс]. URL: http://arzumanyan.com.ru/files/2017/wsdoklad_12_okt_rus.pdf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А.Г. Асмолов: Психология перемен: «Школа неопределенности: будущее в настоящем» [Видеозапись]. URL: https://www.youtube.com/watch?v=SUaoA1vyQIU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7"/>
          <p:cNvPicPr preferRelativeResize="0"/>
          <p:nvPr/>
        </p:nvPicPr>
        <p:blipFill rotWithShape="1">
          <a:blip r:embed="rId3">
            <a:alphaModFix/>
          </a:blip>
          <a:srcRect b="0" l="0" r="2381" t="0"/>
          <a:stretch/>
        </p:blipFill>
        <p:spPr>
          <a:xfrm>
            <a:off x="4690675" y="690600"/>
            <a:ext cx="7501253" cy="5449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7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2" name="Google Shape;302;p7"/>
          <p:cNvSpPr/>
          <p:nvPr/>
        </p:nvSpPr>
        <p:spPr>
          <a:xfrm>
            <a:off x="688200" y="-4525"/>
            <a:ext cx="11503800" cy="697800"/>
          </a:xfrm>
          <a:prstGeom prst="rect">
            <a:avLst/>
          </a:prstGeom>
          <a:solidFill>
            <a:srgbClr val="A625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"/>
          <p:cNvSpPr txBox="1"/>
          <p:nvPr>
            <p:ph type="title"/>
          </p:nvPr>
        </p:nvSpPr>
        <p:spPr>
          <a:xfrm>
            <a:off x="688200" y="0"/>
            <a:ext cx="113751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Проблема:</a:t>
            </a:r>
            <a:r>
              <a:rPr b="1" lang="ru-RU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1600">
                <a:solidFill>
                  <a:srgbClr val="FFFFFF"/>
                </a:solidFill>
              </a:rPr>
              <a:t>Несоответствие возможностей системы образования интересам, потребностям конкретного человека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305" name="Google Shape;305;p7"/>
          <p:cNvSpPr txBox="1"/>
          <p:nvPr>
            <p:ph idx="1" type="body"/>
          </p:nvPr>
        </p:nvSpPr>
        <p:spPr>
          <a:xfrm>
            <a:off x="654600" y="989950"/>
            <a:ext cx="3902100" cy="4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600" u="sng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Ребёнок испытывает разнообразные потребности и имеет разные возможности.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Каждый ребёнок уникален, при этом он вынужден встраиваться в существующие требования, не учитывающие его индивидуальные возможности, интересы и образовательные потребности.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Формальное деление на “одаренных”, детей с ОВЗ и “обычных” не решает, а усугубляет проблемы, навешивая штампы.</a:t>
            </a: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"/>
          <p:cNvSpPr txBox="1"/>
          <p:nvPr>
            <p:ph idx="12" type="sldNum"/>
          </p:nvPr>
        </p:nvSpPr>
        <p:spPr>
          <a:xfrm>
            <a:off x="11604900" y="6275775"/>
            <a:ext cx="37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08" name="Google Shape;308;p7"/>
          <p:cNvCxnSpPr/>
          <p:nvPr/>
        </p:nvCxnSpPr>
        <p:spPr>
          <a:xfrm>
            <a:off x="0" y="6132896"/>
            <a:ext cx="11604900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9" name="Google Shape;309;p7"/>
          <p:cNvSpPr txBox="1"/>
          <p:nvPr/>
        </p:nvSpPr>
        <p:spPr>
          <a:xfrm>
            <a:off x="422950" y="6132900"/>
            <a:ext cx="10573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8"/>
          <p:cNvPicPr preferRelativeResize="0"/>
          <p:nvPr/>
        </p:nvPicPr>
        <p:blipFill rotWithShape="1">
          <a:blip r:embed="rId3">
            <a:alphaModFix/>
          </a:blip>
          <a:srcRect b="0" l="792" r="2380" t="0"/>
          <a:stretch/>
        </p:blipFill>
        <p:spPr>
          <a:xfrm>
            <a:off x="4748533" y="697800"/>
            <a:ext cx="7443520" cy="54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8"/>
          <p:cNvSpPr/>
          <p:nvPr/>
        </p:nvSpPr>
        <p:spPr>
          <a:xfrm>
            <a:off x="4657775" y="737900"/>
            <a:ext cx="315600" cy="532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8"/>
          <p:cNvSpPr txBox="1"/>
          <p:nvPr>
            <p:ph type="title"/>
          </p:nvPr>
        </p:nvSpPr>
        <p:spPr>
          <a:xfrm>
            <a:off x="688200" y="5125"/>
            <a:ext cx="110967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7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Ставка: среда возможностей</a:t>
            </a:r>
            <a:endParaRPr sz="2200">
              <a:solidFill>
                <a:srgbClr val="A6259D"/>
              </a:solidFill>
            </a:endParaRPr>
          </a:p>
        </p:txBody>
      </p:sp>
      <p:sp>
        <p:nvSpPr>
          <p:cNvPr id="318" name="Google Shape;318;p8"/>
          <p:cNvSpPr txBox="1"/>
          <p:nvPr>
            <p:ph idx="1" type="body"/>
          </p:nvPr>
        </p:nvSpPr>
        <p:spPr>
          <a:xfrm>
            <a:off x="688200" y="1016300"/>
            <a:ext cx="4396500" cy="51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1200">
                <a:latin typeface="Arial"/>
                <a:ea typeface="Arial"/>
                <a:cs typeface="Arial"/>
                <a:sym typeface="Arial"/>
              </a:rPr>
              <a:t>Принципы</a:t>
            </a:r>
            <a:r>
              <a:rPr lang="ru-RU" sz="1200">
                <a:latin typeface="Arial"/>
                <a:ea typeface="Arial"/>
                <a:cs typeface="Arial"/>
                <a:sym typeface="Arial"/>
              </a:rPr>
              <a:t>: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Совместная работа с будущим.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Горизонтальность (отсутствие иерархии).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Открытость.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Пространство он- и оффлайн взаимодействия.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Сообщество, объединяющее города, сёла, деревни.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Место проб, где можно научиться создавать и которое можно переделывать под свои потребности.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1200">
                <a:latin typeface="Arial"/>
                <a:ea typeface="Arial"/>
                <a:cs typeface="Arial"/>
                <a:sym typeface="Arial"/>
              </a:rPr>
              <a:t>Возможности: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Задействовать разные группы населения,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Создать поле самореализации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Популяризировать путь образования через творчество, создание нового контента, полезного для другого.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От Я успешен к МЫ успешны.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Равные и расширенные образовательные возможности, </a:t>
            </a:r>
            <a:br>
              <a:rPr lang="ru-RU" sz="1200">
                <a:latin typeface="Arial"/>
                <a:ea typeface="Arial"/>
                <a:cs typeface="Arial"/>
                <a:sym typeface="Arial"/>
              </a:rPr>
            </a:br>
            <a:r>
              <a:rPr lang="ru-RU" sz="1200">
                <a:latin typeface="Arial"/>
                <a:ea typeface="Arial"/>
                <a:cs typeface="Arial"/>
                <a:sym typeface="Arial"/>
              </a:rPr>
              <a:t>независимо от возможностей семьи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●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Сформулировать запрос и довести его до образовательного продукта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1200">
                <a:latin typeface="Arial"/>
                <a:ea typeface="Arial"/>
                <a:cs typeface="Arial"/>
                <a:sym typeface="Arial"/>
              </a:rPr>
              <a:t>Желаемый образ участника (на выходе): 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Source Code Pro"/>
              <a:buChar char="○"/>
            </a:pPr>
            <a:r>
              <a:rPr lang="ru-RU" sz="1200">
                <a:latin typeface="Arial"/>
                <a:ea typeface="Arial"/>
                <a:cs typeface="Arial"/>
                <a:sym typeface="Arial"/>
              </a:rPr>
              <a:t>осознанное отношения к своему образованию. 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4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8"/>
          <p:cNvSpPr txBox="1"/>
          <p:nvPr>
            <p:ph idx="12" type="sldNum"/>
          </p:nvPr>
        </p:nvSpPr>
        <p:spPr>
          <a:xfrm>
            <a:off x="11652175" y="6274800"/>
            <a:ext cx="3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22" name="Google Shape;322;p8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3" name="Google Shape;323;p8"/>
          <p:cNvCxnSpPr/>
          <p:nvPr/>
        </p:nvCxnSpPr>
        <p:spPr>
          <a:xfrm>
            <a:off x="0" y="6132896"/>
            <a:ext cx="11604900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4" name="Google Shape;324;p8"/>
          <p:cNvSpPr txBox="1"/>
          <p:nvPr/>
        </p:nvSpPr>
        <p:spPr>
          <a:xfrm>
            <a:off x="688200" y="6132900"/>
            <a:ext cx="105213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-RU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«Среду» мы понимаем в контексте подхода В.В. Рубцова, как «форму сотрудничества (коммуникативного взаимодействия), в рамках которой создаются особые виды общности между участниками, обеспечивающие передачу необходимых для функционирования в данной общности норм жизнедеятельности, включая способы, знания-умения-навыки учебной и коммуникативной деятельности».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21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"/>
          <p:cNvSpPr txBox="1"/>
          <p:nvPr>
            <p:ph type="title"/>
          </p:nvPr>
        </p:nvSpPr>
        <p:spPr>
          <a:xfrm>
            <a:off x="688200" y="0"/>
            <a:ext cx="106998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2700">
                <a:solidFill>
                  <a:srgbClr val="A6259D"/>
                </a:solidFill>
                <a:latin typeface="Arial"/>
                <a:ea typeface="Arial"/>
                <a:cs typeface="Arial"/>
                <a:sym typeface="Arial"/>
              </a:rPr>
              <a:t>Ставка: образовательная экосистема</a:t>
            </a:r>
            <a:endParaRPr sz="2200">
              <a:solidFill>
                <a:srgbClr val="A6259D"/>
              </a:solidFill>
            </a:endParaRPr>
          </a:p>
        </p:txBody>
      </p:sp>
      <p:sp>
        <p:nvSpPr>
          <p:cNvPr id="331" name="Google Shape;331;p9"/>
          <p:cNvSpPr txBox="1"/>
          <p:nvPr>
            <p:ph idx="1" type="body"/>
          </p:nvPr>
        </p:nvSpPr>
        <p:spPr>
          <a:xfrm>
            <a:off x="688200" y="1247425"/>
            <a:ext cx="3668700" cy="46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Образовательная экосистема – </a:t>
            </a:r>
            <a:b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это самодостаточная</a:t>
            </a:r>
            <a:b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самоорганизующаяся система,</a:t>
            </a:r>
            <a:b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которой каждый участник может создать </a:t>
            </a:r>
            <a:r>
              <a:rPr b="1"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образовательный продукт</a:t>
            </a:r>
            <a:r>
              <a:rPr lang="ru-RU" sz="150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участвовать в его создании) и/или воспользоваться образовательным продуктом, созданным другими участниками.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Детско-взрослое сообщество.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5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Живое общение, основанное на новых типах взаимодействия.</a:t>
            </a: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9"/>
          <p:cNvSpPr/>
          <p:nvPr/>
        </p:nvSpPr>
        <p:spPr>
          <a:xfrm>
            <a:off x="1" y="0"/>
            <a:ext cx="688200" cy="6978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-882511" l="0" r="-1671480" t="0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1511815" y="6132896"/>
            <a:ext cx="680100" cy="725100"/>
          </a:xfrm>
          <a:prstGeom prst="roundRect">
            <a:avLst>
              <a:gd fmla="val 6" name="adj"/>
            </a:avLst>
          </a:prstGeom>
          <a:blipFill rotWithShape="1">
            <a:blip r:embed="rId3">
              <a:alphaModFix/>
            </a:blip>
            <a:stretch>
              <a:fillRect b="0" l="0" r="-1692435" t="-845716"/>
            </a:stretch>
          </a:blip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 txBox="1"/>
          <p:nvPr>
            <p:ph idx="12" type="sldNum"/>
          </p:nvPr>
        </p:nvSpPr>
        <p:spPr>
          <a:xfrm>
            <a:off x="11528700" y="6269725"/>
            <a:ext cx="413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35" name="Google Shape;335;p9"/>
          <p:cNvCxnSpPr/>
          <p:nvPr/>
        </p:nvCxnSpPr>
        <p:spPr>
          <a:xfrm>
            <a:off x="587141" y="683393"/>
            <a:ext cx="11604900" cy="0"/>
          </a:xfrm>
          <a:prstGeom prst="straightConnector1">
            <a:avLst/>
          </a:prstGeom>
          <a:noFill/>
          <a:ln cap="flat" cmpd="sng" w="38100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6" name="Google Shape;336;p9"/>
          <p:cNvPicPr preferRelativeResize="0"/>
          <p:nvPr/>
        </p:nvPicPr>
        <p:blipFill rotWithShape="1">
          <a:blip r:embed="rId4">
            <a:alphaModFix/>
          </a:blip>
          <a:srcRect b="630" l="0" r="0" t="631"/>
          <a:stretch/>
        </p:blipFill>
        <p:spPr>
          <a:xfrm>
            <a:off x="4448384" y="727725"/>
            <a:ext cx="7743664" cy="5405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9"/>
          <p:cNvCxnSpPr/>
          <p:nvPr/>
        </p:nvCxnSpPr>
        <p:spPr>
          <a:xfrm>
            <a:off x="0" y="6132896"/>
            <a:ext cx="11604900" cy="0"/>
          </a:xfrm>
          <a:prstGeom prst="straightConnector1">
            <a:avLst/>
          </a:prstGeom>
          <a:noFill/>
          <a:ln cap="flat" cmpd="sng" w="9525">
            <a:solidFill>
              <a:srgbClr val="4A5A9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8" name="Google Shape;338;p9"/>
          <p:cNvSpPr txBox="1"/>
          <p:nvPr/>
        </p:nvSpPr>
        <p:spPr>
          <a:xfrm>
            <a:off x="870625" y="6132800"/>
            <a:ext cx="105174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основе определений: П.Лукша, Д. Мура, экологического.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Даша</dc:creator>
</cp:coreProperties>
</file>